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793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BEA65CF-9FA6-401C-AA40-040125F07FA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9360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D47A262-85BE-4DBC-A477-E2CB2E256A7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104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 </a:t>
            </a:r>
            <a:r>
              <a:rPr lang="en-US" altLang="en-US" dirty="0" smtClean="0"/>
              <a:t>State lost court case (Hawe vs. the Director) regarding income worksheet.  Now can</a:t>
            </a:r>
            <a:r>
              <a:rPr lang="en-US" altLang="en-US" baseline="0" dirty="0" smtClean="0"/>
              <a:t> exclude</a:t>
            </a:r>
            <a:r>
              <a:rPr lang="en-US" altLang="en-US" dirty="0" smtClean="0"/>
              <a:t> taxpayer contributions from pension income</a:t>
            </a:r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75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Not updated each year until PTR document are available online – late Jan / early Feb: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PTR Income Worksheet Sources document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NJ</a:t>
            </a:r>
            <a:r>
              <a:rPr lang="en-US" baseline="0" dirty="0" smtClean="0"/>
              <a:t> PTR Income Categories Tool</a:t>
            </a: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8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93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64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27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77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65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11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In place of Forms PTR-1A/PTR-2A, applicants may prove that property taxes were due and paid by providing: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 smtClean="0"/>
              <a:t> Property tax bills for the appropriate years      AND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 smtClean="0"/>
              <a:t> Copies of cancelled checks or receipts for appropriate years  OR  copies of appropriate Form 1098s received from mortgage company</a:t>
            </a:r>
            <a:r>
              <a:rPr lang="en-US" baseline="0" dirty="0" smtClean="0"/>
              <a:t> showing amount of property taxes paid out of your escrow account</a:t>
            </a:r>
          </a:p>
          <a:p>
            <a:pPr marL="274320" lvl="1">
              <a:buFont typeface="Arial" pitchFamily="34" charset="0"/>
              <a:buChar char="•"/>
              <a:defRPr/>
            </a:pPr>
            <a:endParaRPr lang="en-US" baseline="0" dirty="0" smtClean="0"/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baseline="0" dirty="0" smtClean="0"/>
              <a:t> Residents of co-ops and continuing care retirement facilities must obtain a statement from their management showing their share of property taxes paid for the unit they occupy</a:t>
            </a: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65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9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 smtClean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0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557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6091A-60C8-4C78-B3B8-E0AD6E10E1D7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9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2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208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F80B13-A9E2-4812-ABCF-F8555480CB7A}" type="slidenum">
              <a:rPr lang="en-US" altLang="en-US" sz="1400"/>
              <a:pPr>
                <a:spcBef>
                  <a:spcPct val="0"/>
                </a:spcBef>
              </a:pPr>
              <a:t>21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6076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 smtClean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 smtClean="0"/>
              <a:t> In some specific towns, tax office wants most of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application completed before taxpayer comes in to get property taxes certified.  Consult with your</a:t>
            </a:r>
            <a:r>
              <a:rPr lang="en-US" altLang="en-US" baseline="0" dirty="0" smtClean="0"/>
              <a:t> Site Coordinator to see if this applies to your area</a:t>
            </a:r>
            <a:endParaRPr lang="en-US" altLang="en-US" dirty="0" smtClean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8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 smtClean="0"/>
              <a:t>You</a:t>
            </a:r>
            <a:r>
              <a:rPr lang="en-US" altLang="en-US" baseline="0" dirty="0" smtClean="0"/>
              <a:t> can obtain municipality code from chart in PTR application booklet or from look-up tool on TaxPre4Free.org Preparer page</a:t>
            </a:r>
            <a:endParaRPr lang="en-US" altLang="en-US" dirty="0" smtClean="0"/>
          </a:p>
          <a:p>
            <a:pPr marL="170235" indent="-170235">
              <a:buFontTx/>
              <a:buNone/>
            </a:pPr>
            <a:endParaRPr lang="en-US" altLang="en-US" dirty="0" smtClean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7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 typeface="Arial" pitchFamily="34" charset="0"/>
              <a:buChar char="•"/>
            </a:pPr>
            <a:r>
              <a:rPr lang="en-US" altLang="en-US" dirty="0" smtClean="0"/>
              <a:t>Applicants</a:t>
            </a:r>
            <a:r>
              <a:rPr lang="en-US" altLang="en-US" baseline="0" dirty="0" smtClean="0"/>
              <a:t> should not send in originals of these documents</a:t>
            </a:r>
            <a:endParaRPr lang="en-US" altLang="en-US" dirty="0" smtClean="0"/>
          </a:p>
          <a:p>
            <a:pPr marL="170235" indent="-170235">
              <a:buFontTx/>
              <a:buNone/>
            </a:pPr>
            <a:endParaRPr lang="en-US" altLang="en-US" dirty="0" smtClean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5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9C22D-DA89-41A8-9F6B-952A0382DD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23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410" indent="-170410"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1202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Completing Property Tax Reimbursement (PTR) Application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330033"/>
                </a:solidFill>
              </a:rPr>
              <a:t>NJ PTR Application Instructions</a:t>
            </a:r>
          </a:p>
          <a:p>
            <a:endParaRPr lang="en-US" altLang="en-US" dirty="0">
              <a:solidFill>
                <a:srgbClr val="330033"/>
              </a:solidFill>
            </a:endParaRPr>
          </a:p>
          <a:p>
            <a:r>
              <a:rPr lang="en-US" altLang="en-US" dirty="0">
                <a:solidFill>
                  <a:srgbClr val="330033"/>
                </a:solidFill>
              </a:rPr>
              <a:t>a</a:t>
            </a:r>
            <a:r>
              <a:rPr lang="en-US" altLang="en-US" dirty="0" smtClean="0">
                <a:solidFill>
                  <a:srgbClr val="330033"/>
                </a:solidFill>
              </a:rPr>
              <a:t>ka Senior Freeze</a:t>
            </a:r>
            <a:endParaRPr lang="en-US" altLang="en-US" dirty="0" smtClean="0">
              <a:solidFill>
                <a:srgbClr val="7030A0"/>
              </a:solidFill>
            </a:endParaRP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90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Net Rental Income</a:t>
            </a:r>
          </a:p>
          <a:p>
            <a:pPr lvl="1"/>
            <a:r>
              <a:rPr lang="en-US" dirty="0" smtClean="0"/>
              <a:t>Net Profits from Business </a:t>
            </a:r>
          </a:p>
          <a:p>
            <a:pPr lvl="1"/>
            <a:r>
              <a:rPr lang="en-US" dirty="0" smtClean="0"/>
              <a:t>Net Distributive Share of Partnership Income &amp; Pro Rata Share of S Corporation Income (out of scope for us)</a:t>
            </a:r>
          </a:p>
          <a:p>
            <a:pPr lvl="1"/>
            <a:r>
              <a:rPr lang="en-US" dirty="0" smtClean="0"/>
              <a:t>Support Payments received</a:t>
            </a:r>
          </a:p>
          <a:p>
            <a:pPr lvl="2"/>
            <a:r>
              <a:rPr lang="en-US" dirty="0" smtClean="0"/>
              <a:t>Does NOT include child support</a:t>
            </a:r>
          </a:p>
          <a:p>
            <a:pPr lvl="1"/>
            <a:r>
              <a:rPr lang="en-US" dirty="0" smtClean="0"/>
              <a:t>Inheritances</a:t>
            </a:r>
          </a:p>
          <a:p>
            <a:pPr lvl="1"/>
            <a:r>
              <a:rPr lang="en-US" dirty="0" smtClean="0"/>
              <a:t>Royalties</a:t>
            </a:r>
          </a:p>
          <a:p>
            <a:pPr lvl="1"/>
            <a:r>
              <a:rPr lang="en-US" dirty="0" smtClean="0"/>
              <a:t>Fair Market Value of Prizes and Awards</a:t>
            </a:r>
          </a:p>
          <a:p>
            <a:pPr lvl="1"/>
            <a:r>
              <a:rPr lang="en-US" dirty="0" smtClean="0"/>
              <a:t>Net Gambling and Lottery Winnings (including NJ Lottery)</a:t>
            </a:r>
          </a:p>
          <a:p>
            <a:pPr lvl="1"/>
            <a:r>
              <a:rPr lang="en-US" dirty="0" smtClean="0"/>
              <a:t>Bequests and Death Benefits</a:t>
            </a:r>
          </a:p>
          <a:p>
            <a:pPr lvl="1"/>
            <a:r>
              <a:rPr lang="en-US" dirty="0" smtClean="0"/>
              <a:t>Gross Pension and Retirement Benefits (minus taxpayer contributions)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7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Income Reporting – Where to Obtain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PTR income data is obtained from Federal tax return, NJ tax return, and directly from applicant</a:t>
            </a:r>
          </a:p>
          <a:p>
            <a:r>
              <a:rPr lang="en-US" dirty="0" smtClean="0"/>
              <a:t>Can use TaxPre4Free.org link to “NJ PTR Income Categories Tool” to calculate PTR income </a:t>
            </a:r>
          </a:p>
          <a:p>
            <a:pPr lvl="1"/>
            <a:r>
              <a:rPr lang="en-US" dirty="0" smtClean="0"/>
              <a:t>Help for each income line specifies where to obtain data</a:t>
            </a:r>
          </a:p>
          <a:p>
            <a:pPr lvl="1"/>
            <a:r>
              <a:rPr lang="en-US" dirty="0" smtClean="0"/>
              <a:t>Once data is entered into tool, it will calculate whether applicant meets income eligibility limits</a:t>
            </a:r>
          </a:p>
          <a:p>
            <a:pPr lvl="1"/>
            <a:r>
              <a:rPr lang="en-US" dirty="0" smtClean="0"/>
              <a:t>If eligible, copy Income Worksheet data exactly onto income page(s) of application</a:t>
            </a:r>
          </a:p>
          <a:p>
            <a:r>
              <a:rPr lang="en-US" dirty="0" smtClean="0"/>
              <a:t>Same data can be found in “PTR Income Worksheet Sources” document on TaxPrep4Free.org if manual preparation directly on application is preferred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80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Reporting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650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Principal Residence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Fill in information regarding:</a:t>
            </a:r>
          </a:p>
          <a:p>
            <a:pPr lvl="1"/>
            <a:r>
              <a:rPr lang="en-US" dirty="0" smtClean="0"/>
              <a:t>Homeowner/Mobile home ownership</a:t>
            </a:r>
          </a:p>
          <a:p>
            <a:pPr lvl="1"/>
            <a:r>
              <a:rPr lang="en-US" dirty="0" smtClean="0"/>
              <a:t>Block and lot # of principal residence (on property tax bill or green tax postcard)</a:t>
            </a:r>
          </a:p>
          <a:p>
            <a:pPr lvl="1"/>
            <a:r>
              <a:rPr lang="en-US" dirty="0" smtClean="0"/>
              <a:t>Shared ownership of principal residence with someone other than spouse</a:t>
            </a:r>
          </a:p>
          <a:p>
            <a:pPr lvl="2"/>
            <a:r>
              <a:rPr lang="en-US" dirty="0" smtClean="0"/>
              <a:t>Reimbursement amount will be pro-rated based on ownership percentage</a:t>
            </a:r>
          </a:p>
          <a:p>
            <a:pPr lvl="1"/>
            <a:r>
              <a:rPr lang="en-US" dirty="0" smtClean="0"/>
              <a:t>Principal residence consisting of more than one unit</a:t>
            </a:r>
          </a:p>
          <a:p>
            <a:pPr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55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Principal Residence Information – Last Page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1031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Property Taxes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Calculate PTR reimbursement amount:</a:t>
            </a:r>
          </a:p>
          <a:p>
            <a:pPr lvl="1"/>
            <a:r>
              <a:rPr lang="en-US" dirty="0" smtClean="0"/>
              <a:t>Enter prior year (current year – 1) property taxes due and paid on principal residence</a:t>
            </a:r>
          </a:p>
          <a:p>
            <a:pPr lvl="2"/>
            <a:r>
              <a:rPr lang="en-US" dirty="0" smtClean="0"/>
              <a:t>Obtained from tax collector form, amount in square box.  If applicant has not gone to tax collector, do not enter.  Tell applicant to enter after tax collector has certified amount </a:t>
            </a:r>
          </a:p>
          <a:p>
            <a:pPr lvl="1"/>
            <a:r>
              <a:rPr lang="en-US" dirty="0" smtClean="0"/>
              <a:t>Enter base year property taxes due and paid on principal  residence (earliest year in program)</a:t>
            </a:r>
          </a:p>
          <a:p>
            <a:pPr lvl="2"/>
            <a:r>
              <a:rPr lang="en-US" dirty="0" smtClean="0"/>
              <a:t>For PTR-1 filers, this is current year – 2 amount reported on this application (from tax collector form, square box)</a:t>
            </a:r>
          </a:p>
          <a:p>
            <a:pPr lvl="2"/>
            <a:r>
              <a:rPr lang="en-US" dirty="0" smtClean="0"/>
              <a:t>For PTR-2 filers, base year taxes are pre-printed</a:t>
            </a:r>
          </a:p>
          <a:p>
            <a:pPr lvl="1"/>
            <a:r>
              <a:rPr lang="en-US" dirty="0" smtClean="0"/>
              <a:t>Difference between two amounts equals PTR reimbursement amount</a:t>
            </a:r>
          </a:p>
          <a:p>
            <a:pPr lvl="2"/>
            <a:r>
              <a:rPr lang="en-US" dirty="0" smtClean="0"/>
              <a:t>If difference is zero or less (i.e. – property taxes have decreased to less than base year), applicant is not eligible for PTR.  Do not file application this year – wait a year and file a PTR-1 to get the better base year amount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8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Property Taxes Information – Last Page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t="1818"/>
          <a:stretch>
            <a:fillRect/>
          </a:stretch>
        </p:blipFill>
        <p:spPr bwMode="auto">
          <a:xfrm>
            <a:off x="609600" y="1600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620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PTR Application for Deceased Resident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1132"/>
                </a:solidFill>
              </a:rPr>
              <a:t>If a person met all eligibility requirements for PTR, but died before filing application, application can be filed by surviving spouse or personal representative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See specific instructions in application booklet for how to complete name and address fields, marital status question, and signature lines in this situation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27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Completing the PTR Application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PTR applications must be quality reviewed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Applicant and spouse must sign and date application in ink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Make copy of completed documents or remind applicants to do so for their records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 Application and required documentation should be mailed by applicant in envelope that comes with application booklet</a:t>
            </a:r>
          </a:p>
          <a:p>
            <a:pPr lvl="1"/>
            <a:r>
              <a:rPr lang="en-US" dirty="0" smtClean="0">
                <a:solidFill>
                  <a:srgbClr val="001132"/>
                </a:solidFill>
              </a:rPr>
              <a:t>All filers must send proof of property taxes due and paid (Forms PTR-1A or 2A, PTR-1B or 2B)</a:t>
            </a:r>
          </a:p>
          <a:p>
            <a:pPr lvl="1"/>
            <a:r>
              <a:rPr lang="en-US" dirty="0" smtClean="0">
                <a:solidFill>
                  <a:srgbClr val="001132"/>
                </a:solidFill>
              </a:rPr>
              <a:t>PTR-1 filers must send proof of age or disability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1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Completing the PTR Application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7162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217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PTR Application Forms Associated with</a:t>
            </a:r>
            <a:br>
              <a:rPr lang="en-US" altLang="en-US" dirty="0" smtClean="0"/>
            </a:br>
            <a:r>
              <a:rPr lang="en-US" altLang="en-US" dirty="0" smtClean="0"/>
              <a:t>PTR-1  – First Year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The first time an eligible TP applies for PTR,  required forms collect information for prior 2 years </a:t>
            </a:r>
          </a:p>
          <a:p>
            <a:pPr lvl="1"/>
            <a:r>
              <a:rPr lang="en-US" altLang="en-US" dirty="0" smtClean="0"/>
              <a:t>Form  PTR-1 – Application form</a:t>
            </a:r>
          </a:p>
          <a:p>
            <a:pPr lvl="1"/>
            <a:r>
              <a:rPr lang="en-US" altLang="en-US" dirty="0" smtClean="0"/>
              <a:t>Form PTR-1A – Completed by tax office to verify property taxes paid for prior two years (must include tax collector stamp)  - must be submitted with application if homeowner</a:t>
            </a:r>
          </a:p>
          <a:p>
            <a:pPr lvl="2"/>
            <a:r>
              <a:rPr lang="en-US" altLang="en-US" dirty="0" smtClean="0"/>
              <a:t>Part I completed by applicant</a:t>
            </a:r>
          </a:p>
          <a:p>
            <a:pPr lvl="2"/>
            <a:r>
              <a:rPr lang="en-US" altLang="en-US" dirty="0" smtClean="0"/>
              <a:t>Part II completed by tax collector</a:t>
            </a:r>
          </a:p>
          <a:p>
            <a:pPr lvl="1"/>
            <a:r>
              <a:rPr lang="en-US" altLang="en-US" dirty="0" smtClean="0"/>
              <a:t>Form  PTR 1B  -  Used to verify mobile home park site fees paid for prior two years – must be submitted with application if mobile home owner</a:t>
            </a:r>
          </a:p>
          <a:p>
            <a:pPr lvl="2"/>
            <a:r>
              <a:rPr lang="en-US" altLang="en-US" dirty="0" smtClean="0"/>
              <a:t>Parts I and III completed by applicant</a:t>
            </a:r>
          </a:p>
          <a:p>
            <a:pPr lvl="2"/>
            <a:r>
              <a:rPr lang="en-US" altLang="en-US" dirty="0" smtClean="0"/>
              <a:t>Part II completed by mobile home park owner or manager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endParaRPr lang="en-US" altLang="en-US" dirty="0" smtClean="0"/>
          </a:p>
          <a:p>
            <a:pPr lvl="1"/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6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Property Tax Reimbursement (PTR) –  Eligibility</a:t>
            </a:r>
            <a:endParaRPr lang="en-US" altLang="en-US" dirty="0" smtClean="0"/>
          </a:p>
        </p:txBody>
      </p:sp>
      <p:sp>
        <p:nvSpPr>
          <p:cNvPr id="3645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Income limits are set at an estimated level for application. Limits are frequently lowered once NJ budget is finalized by July 1</a:t>
            </a:r>
          </a:p>
          <a:p>
            <a:r>
              <a:rPr lang="en-US" altLang="en-US" dirty="0" smtClean="0"/>
              <a:t>Income limits are same for single and married (since 2007) </a:t>
            </a:r>
          </a:p>
          <a:p>
            <a:r>
              <a:rPr lang="en-US" altLang="en-US" dirty="0" smtClean="0"/>
              <a:t>If taxpayer’s income is between finalized limit &amp; original estimated limit, should still apply.  Will not receive check for that year, but </a:t>
            </a:r>
            <a:r>
              <a:rPr lang="en-US" dirty="0" smtClean="0"/>
              <a:t>can establish/maintain base year for future reimbursements &amp; ensure receiving application for following year</a:t>
            </a:r>
            <a:endParaRPr lang="en-US" alt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98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Comparison of Property Tax Amounts to Use on 1040, NJ1040 and PTR Appl.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524000"/>
          <a:ext cx="7924801" cy="4782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FEDERAL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SCHEDULE 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NJ WORKSHEET F LINE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1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PTR APPLICATION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3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Property taxes paid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Taxes on principal residence on </a:t>
                      </a:r>
                      <a:r>
                        <a:rPr lang="en-US" sz="2000" dirty="0" err="1" smtClean="0"/>
                        <a:t>Sch</a:t>
                      </a:r>
                      <a:r>
                        <a:rPr lang="en-US" sz="2000" dirty="0" smtClean="0"/>
                        <a:t> A Line 6 Line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 (does not include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Senior Citizen, Veteran &amp; Disabled Veterans discounts)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smtClean="0"/>
                        <a:t> Taxes </a:t>
                      </a:r>
                      <a:r>
                        <a:rPr lang="en-US" sz="2000" dirty="0" smtClean="0"/>
                        <a:t>on other properties</a:t>
                      </a:r>
                      <a:r>
                        <a:rPr lang="en-US" sz="2000" baseline="0" dirty="0" smtClean="0"/>
                        <a:t> (2</a:t>
                      </a:r>
                      <a:r>
                        <a:rPr lang="en-US" sz="2000" baseline="30000" dirty="0" smtClean="0"/>
                        <a:t>nd</a:t>
                      </a:r>
                      <a:r>
                        <a:rPr lang="en-US" sz="2000" baseline="0" dirty="0" smtClean="0"/>
                        <a:t> home in any state, dual payments during move, etc.) on </a:t>
                      </a:r>
                      <a:r>
                        <a:rPr lang="en-US" sz="2000" baseline="0" dirty="0" err="1" smtClean="0"/>
                        <a:t>Sch</a:t>
                      </a:r>
                      <a:r>
                        <a:rPr lang="en-US" sz="2000" baseline="0" dirty="0" smtClean="0"/>
                        <a:t> A Line 6 Line 4</a:t>
                      </a:r>
                      <a:endParaRPr lang="en-US" sz="2000" dirty="0"/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PTR recipients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 Base year amount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All others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 Amount from </a:t>
                      </a:r>
                      <a:r>
                        <a:rPr lang="en-US" sz="2600" baseline="0" dirty="0" err="1" smtClean="0">
                          <a:solidFill>
                            <a:srgbClr val="FF0000"/>
                          </a:solidFill>
                        </a:rPr>
                        <a:t>Sch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 A Line 6 Box 3</a:t>
                      </a:r>
                      <a:endParaRPr lang="en-US" sz="2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solidFill>
                            <a:srgbClr val="0070C0"/>
                          </a:solidFill>
                        </a:rPr>
                        <a:t>Gross property taxes (including Homestead Benefit, Senior Citizen, Veteran &amp; Disabled Veterans discounts) -  from Box 8 on Tax Collector’s page of PTR application     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PTR Application Forms Associated with</a:t>
            </a:r>
            <a:br>
              <a:rPr lang="en-US" altLang="en-US" dirty="0" smtClean="0"/>
            </a:br>
            <a:r>
              <a:rPr lang="en-US" altLang="en-US" dirty="0" smtClean="0"/>
              <a:t>PTR-2  – Subsequent Years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 smtClean="0"/>
              <a:t>Once accepted in the PTR program, each year TP must submit forms which validate the TP remains eligible to stay in the program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 smtClean="0"/>
              <a:t>Forms used for subsequent years in PTR program - Collects data for prior year only </a:t>
            </a:r>
          </a:p>
          <a:p>
            <a:pPr lvl="1"/>
            <a:r>
              <a:rPr lang="en-US" altLang="en-US" dirty="0" smtClean="0"/>
              <a:t>Form PTR-2 - Application form sent to applicant in mail with certain information already pre-printed on form</a:t>
            </a:r>
          </a:p>
          <a:p>
            <a:pPr lvl="1"/>
            <a:r>
              <a:rPr lang="en-US" altLang="en-US" dirty="0" smtClean="0"/>
              <a:t>Form PTR-2a – Completed by tax office to verify property taxes paid for prior year (must include tax collector stamp)</a:t>
            </a:r>
          </a:p>
          <a:p>
            <a:pPr lvl="2"/>
            <a:r>
              <a:rPr lang="en-US" altLang="en-US" dirty="0" smtClean="0"/>
              <a:t>Part  I completed by applicant</a:t>
            </a:r>
          </a:p>
          <a:p>
            <a:pPr lvl="2"/>
            <a:r>
              <a:rPr lang="en-US" altLang="en-US" dirty="0" smtClean="0"/>
              <a:t>Part II completed by tax collector</a:t>
            </a:r>
          </a:p>
          <a:p>
            <a:pPr lvl="1"/>
            <a:r>
              <a:rPr lang="en-US" altLang="en-US" dirty="0" smtClean="0"/>
              <a:t>Form  PTR 2B – Used to verify mobile home park site fees paid for prior year</a:t>
            </a:r>
          </a:p>
          <a:p>
            <a:pPr lvl="2"/>
            <a:r>
              <a:rPr lang="en-US" altLang="en-US" dirty="0" smtClean="0"/>
              <a:t>Parts I and III completed by applicant</a:t>
            </a:r>
          </a:p>
          <a:p>
            <a:pPr lvl="2"/>
            <a:r>
              <a:rPr lang="en-US" altLang="en-US" dirty="0" smtClean="0"/>
              <a:t>Part II completed by mobile home park owner or manager</a:t>
            </a:r>
          </a:p>
          <a:p>
            <a:pPr lvl="1"/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0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Before PTR Application is Started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Tax return should be completed before PTR application (needed for income figures)</a:t>
            </a:r>
          </a:p>
          <a:p>
            <a:r>
              <a:rPr lang="en-US" dirty="0" smtClean="0"/>
              <a:t>PTR applications not usually mailed out until mid-February</a:t>
            </a:r>
          </a:p>
          <a:p>
            <a:pPr lvl="1"/>
            <a:r>
              <a:rPr lang="en-US" dirty="0" smtClean="0"/>
              <a:t>If tax return completed earlier, taxpayer may have to return to site for help with PTR application</a:t>
            </a:r>
          </a:p>
          <a:p>
            <a:r>
              <a:rPr lang="en-US" dirty="0" smtClean="0"/>
              <a:t>In most municipalities, TP should first go to local tax office for completion &amp; certification of property tax info on Form PTR-1A or PTR-2A.  Mobile home owners should have mobile home park owner/manager complete Form PTR-1b/PTR-2b instead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 smtClean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PTR-1 filers must provide all this data for the prior two years (current year – 1 and current year – 2).  PTR-2 filers must provide prior year data (current year – 1)</a:t>
            </a:r>
          </a:p>
          <a:p>
            <a:r>
              <a:rPr lang="en-US" dirty="0" smtClean="0"/>
              <a:t>Basic Applicant information (name, address, Social Security number, municipality code)</a:t>
            </a:r>
          </a:p>
          <a:p>
            <a:pPr lvl="1"/>
            <a:r>
              <a:rPr lang="en-US" dirty="0" smtClean="0"/>
              <a:t>PTR-2 will have some of this info pre-printed</a:t>
            </a:r>
          </a:p>
          <a:p>
            <a:r>
              <a:rPr lang="en-US" dirty="0" smtClean="0"/>
              <a:t>Marital/Civil Union Status – fill in oval(s) to indicate status on December 31</a:t>
            </a:r>
          </a:p>
          <a:p>
            <a:r>
              <a:rPr lang="en-US" dirty="0" smtClean="0"/>
              <a:t>Age/Disability Status – fill in oval(s) to indicate status as of December 31</a:t>
            </a:r>
          </a:p>
          <a:p>
            <a:r>
              <a:rPr lang="en-US" dirty="0" smtClean="0"/>
              <a:t>Residency Requirements – fill in oval(s) to answer residency questions as of December 31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33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 smtClean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PTR-1 filers must include proof of age or disability with application</a:t>
            </a:r>
          </a:p>
          <a:p>
            <a:pPr lvl="1"/>
            <a:r>
              <a:rPr lang="en-US" dirty="0" smtClean="0"/>
              <a:t>Age – copy of birth certificate, driver’s license, church records</a:t>
            </a:r>
          </a:p>
          <a:p>
            <a:pPr lvl="1"/>
            <a:r>
              <a:rPr lang="en-US" dirty="0" smtClean="0"/>
              <a:t>Disability – copy of Social Security Award letter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Application Information &amp; Eligibility Questions (Page 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5437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631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Application Information &amp; Eligibility Questions (Page 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276600" y="6019800"/>
            <a:ext cx="3086100" cy="301625"/>
          </a:xfrm>
        </p:spPr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199"/>
            <a:ext cx="6781800" cy="396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54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PTR-1 filers must provide income data for the prior two years (current year – 1 and current year – 2).  PTR-2 filers must provide prior year income only (current year – 1)</a:t>
            </a:r>
          </a:p>
          <a:p>
            <a:r>
              <a:rPr lang="en-US" altLang="en-US" sz="3400" dirty="0" smtClean="0"/>
              <a:t>PTR eligibility income calculation includes all money coming into household, with a few exceptions.  (Some income items reported on PTR , but are not reported on NJ tax return)</a:t>
            </a:r>
          </a:p>
          <a:p>
            <a:pPr lvl="1"/>
            <a:r>
              <a:rPr lang="en-US" sz="3100" dirty="0" smtClean="0"/>
              <a:t>All Social Security (not just taxable amount) – includes Medicare premiums</a:t>
            </a:r>
          </a:p>
          <a:p>
            <a:pPr lvl="1"/>
            <a:r>
              <a:rPr lang="en-US" sz="3100" dirty="0" smtClean="0"/>
              <a:t>Salaries and Wages</a:t>
            </a:r>
          </a:p>
          <a:p>
            <a:pPr lvl="1"/>
            <a:r>
              <a:rPr lang="en-US" sz="3100" dirty="0" smtClean="0"/>
              <a:t>Bonuses, commissions and fees</a:t>
            </a:r>
          </a:p>
          <a:p>
            <a:pPr lvl="1"/>
            <a:r>
              <a:rPr lang="en-US" sz="3100" dirty="0" smtClean="0"/>
              <a:t>Unemployment</a:t>
            </a:r>
          </a:p>
          <a:p>
            <a:pPr lvl="1"/>
            <a:r>
              <a:rPr lang="en-US" sz="3100" dirty="0" smtClean="0"/>
              <a:t>Disability benefits,  whether public or private</a:t>
            </a:r>
          </a:p>
          <a:p>
            <a:pPr lvl="1"/>
            <a:r>
              <a:rPr lang="en-US" sz="3100" dirty="0" smtClean="0"/>
              <a:t>Interest  (both taxable and tax-exempt)</a:t>
            </a:r>
          </a:p>
          <a:p>
            <a:pPr lvl="1"/>
            <a:r>
              <a:rPr lang="en-US" sz="3100" dirty="0" smtClean="0"/>
              <a:t>Dividends</a:t>
            </a:r>
          </a:p>
          <a:p>
            <a:pPr lvl="1"/>
            <a:r>
              <a:rPr lang="en-US" sz="3100" dirty="0" smtClean="0"/>
              <a:t>Net Capital Gains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5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1784</Words>
  <Application>Microsoft Office PowerPoint</Application>
  <PresentationFormat>On-screen Show (4:3)</PresentationFormat>
  <Paragraphs>259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ＭＳ Ｐゴシック</vt:lpstr>
      <vt:lpstr>Verdana</vt:lpstr>
      <vt:lpstr>Wingdings</vt:lpstr>
      <vt:lpstr>NJ Template 06</vt:lpstr>
      <vt:lpstr> Completing Property Tax Reimbursement (PTR) Application</vt:lpstr>
      <vt:lpstr>PTR Application Forms Associated with PTR-1  – First Year</vt:lpstr>
      <vt:lpstr>PTR Application Forms Associated with PTR-2  – Subsequent Years</vt:lpstr>
      <vt:lpstr>Before PTR Application is Started</vt:lpstr>
      <vt:lpstr>Basic Applicant Information &amp; Eligibility Questions (Page 1)</vt:lpstr>
      <vt:lpstr>Basic Applicant Information &amp; Eligibility Questions (Page 1)</vt:lpstr>
      <vt:lpstr>Basic Application Information &amp; Eligibility Questions (Page 1)</vt:lpstr>
      <vt:lpstr>Basic Application Information &amp; Eligibility Questions (Page 1)</vt:lpstr>
      <vt:lpstr>Income Reporting – What to Include</vt:lpstr>
      <vt:lpstr>Income Reporting – What to Include</vt:lpstr>
      <vt:lpstr>Income Reporting – Where to Obtain Data</vt:lpstr>
      <vt:lpstr>Income Reporting</vt:lpstr>
      <vt:lpstr>Principal Residence Information – Last Page</vt:lpstr>
      <vt:lpstr>Principal Residence Information – Last Page</vt:lpstr>
      <vt:lpstr>Property Taxes Information – Last Page</vt:lpstr>
      <vt:lpstr>Property Taxes Information – Last Page</vt:lpstr>
      <vt:lpstr>PTR Application for Deceased Resident</vt:lpstr>
      <vt:lpstr>Completing the PTR Application</vt:lpstr>
      <vt:lpstr>Completing the PTR Application</vt:lpstr>
      <vt:lpstr>Property Tax Reimbursement (PTR) –  Eligibility</vt:lpstr>
      <vt:lpstr>Comparison of Property Tax Amounts to Use on 1040, NJ1040 and PTR Appl.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2015-11-10T02:47:28Z</dcterms:modified>
</cp:coreProperties>
</file>